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71" r:id="rId4"/>
    <p:sldId id="269" r:id="rId5"/>
    <p:sldId id="259" r:id="rId6"/>
    <p:sldId id="260" r:id="rId7"/>
    <p:sldId id="261" r:id="rId8"/>
    <p:sldId id="274" r:id="rId9"/>
    <p:sldId id="262" r:id="rId10"/>
    <p:sldId id="275" r:id="rId11"/>
    <p:sldId id="263" r:id="rId12"/>
    <p:sldId id="267" r:id="rId13"/>
    <p:sldId id="264" r:id="rId14"/>
    <p:sldId id="265" r:id="rId15"/>
    <p:sldId id="273" r:id="rId16"/>
    <p:sldId id="272" r:id="rId17"/>
    <p:sldId id="266" r:id="rId18"/>
    <p:sldId id="268" r:id="rId19"/>
    <p:sldId id="276" r:id="rId20"/>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194"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F765544-BD40-4AC3-BB09-00808D2AC16A}" type="datetimeFigureOut">
              <a:rPr lang="de-DE" smtClean="0"/>
              <a:t>30.01.2018</a:t>
            </a:fld>
            <a:endParaRPr lang="de-DE"/>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750B0ECD-3CF2-40E5-9AA7-AE35DEC97FE8}" type="slidenum">
              <a:rPr lang="de-DE" smtClean="0"/>
              <a:t>‹Nr.›</a:t>
            </a:fld>
            <a:endParaRPr lang="de-DE"/>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de-DE"/>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de-DE" smtClean="0"/>
              <a:t>Titelmasterformat durch Klicken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F765544-BD40-4AC3-BB09-00808D2AC16A}" type="datetimeFigureOut">
              <a:rPr lang="de-DE" smtClean="0"/>
              <a:t>30.01.2018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0B0ECD-3CF2-40E5-9AA7-AE35DEC97FE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F765544-BD40-4AC3-BB09-00808D2AC16A}" type="datetimeFigureOut">
              <a:rPr lang="de-DE" smtClean="0"/>
              <a:t>30.01.2018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50B0ECD-3CF2-40E5-9AA7-AE35DEC97FE8}"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F765544-BD40-4AC3-BB09-00808D2AC16A}" type="datetimeFigureOut">
              <a:rPr lang="de-DE" smtClean="0"/>
              <a:t>30.01.2018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0B0ECD-3CF2-40E5-9AA7-AE35DEC97FE8}" type="slidenum">
              <a:rPr lang="de-DE" smtClean="0"/>
              <a:t>‹Nr.›</a:t>
            </a:fld>
            <a:endParaRPr lang="de-DE"/>
          </a:p>
        </p:txBody>
      </p:sp>
      <p:sp>
        <p:nvSpPr>
          <p:cNvPr id="7" name="Title 6"/>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9" name="Date Placeholder 8"/>
          <p:cNvSpPr>
            <a:spLocks noGrp="1"/>
          </p:cNvSpPr>
          <p:nvPr>
            <p:ph type="dt" sz="half" idx="10"/>
          </p:nvPr>
        </p:nvSpPr>
        <p:spPr/>
        <p:txBody>
          <a:bodyPr/>
          <a:lstStyle>
            <a:lvl1pPr>
              <a:defRPr>
                <a:solidFill>
                  <a:srgbClr val="FFFFFF"/>
                </a:solidFill>
              </a:defRPr>
            </a:lvl1pPr>
          </a:lstStyle>
          <a:p>
            <a:fld id="{6F765544-BD40-4AC3-BB09-00808D2AC16A}" type="datetimeFigureOut">
              <a:rPr lang="de-DE" smtClean="0"/>
              <a:t>30.01.2018</a:t>
            </a:fld>
            <a:endParaRPr lang="de-DE"/>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50B0ECD-3CF2-40E5-9AA7-AE35DEC97FE8}" type="slidenum">
              <a:rPr lang="de-DE" smtClean="0"/>
              <a:t>‹Nr.›</a:t>
            </a:fld>
            <a:endParaRPr lang="de-DE"/>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de-DE"/>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de-DE" smtClean="0"/>
              <a:t>Titelmasterformat durch Klicken bearbeiten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6F765544-BD40-4AC3-BB09-00808D2AC16A}" type="datetimeFigureOut">
              <a:rPr lang="de-DE" smtClean="0"/>
              <a:t>30.01.2018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0B0ECD-3CF2-40E5-9AA7-AE35DEC97FE8}" type="slidenum">
              <a:rPr lang="de-DE" smtClean="0"/>
              <a:t>‹Nr.›</a:t>
            </a:fld>
            <a:endParaRPr lang="de-DE"/>
          </a:p>
        </p:txBody>
      </p:sp>
      <p:sp>
        <p:nvSpPr>
          <p:cNvPr id="8" name="Title 7"/>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6F765544-BD40-4AC3-BB09-00808D2AC16A}" type="datetimeFigureOut">
              <a:rPr lang="de-DE" smtClean="0"/>
              <a:t>30.01.2018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50B0ECD-3CF2-40E5-9AA7-AE35DEC97FE8}" type="slidenum">
              <a:rPr lang="de-DE" smtClean="0"/>
              <a:t>‹Nr.›</a:t>
            </a:fld>
            <a:endParaRPr lang="de-DE"/>
          </a:p>
        </p:txBody>
      </p:sp>
      <p:sp>
        <p:nvSpPr>
          <p:cNvPr id="10" name="Title 9"/>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765544-BD40-4AC3-BB09-00808D2AC16A}" type="datetimeFigureOut">
              <a:rPr lang="de-DE" smtClean="0"/>
              <a:t>30.01.2018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50B0ECD-3CF2-40E5-9AA7-AE35DEC97FE8}" type="slidenum">
              <a:rPr lang="de-DE" smtClean="0"/>
              <a:t>‹Nr.›</a:t>
            </a:fld>
            <a:endParaRPr lang="de-DE"/>
          </a:p>
        </p:txBody>
      </p:sp>
      <p:sp>
        <p:nvSpPr>
          <p:cNvPr id="6" name="Title 5"/>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F765544-BD40-4AC3-BB09-00808D2AC16A}" type="datetimeFigureOut">
              <a:rPr lang="de-DE" smtClean="0"/>
              <a:t>30.01.2018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50B0ECD-3CF2-40E5-9AA7-AE35DEC97FE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F765544-BD40-4AC3-BB09-00808D2AC16A}" type="datetimeFigureOut">
              <a:rPr lang="de-DE" smtClean="0"/>
              <a:t>30.01.2018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50B0ECD-3CF2-40E5-9AA7-AE35DEC97FE8}" type="slidenum">
              <a:rPr lang="de-DE" smtClean="0"/>
              <a:t>‹Nr.›</a:t>
            </a:fld>
            <a:endParaRPr lang="de-DE"/>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de-DE" smtClean="0"/>
              <a:t>Titelmasterformat durch Klicken bearbeiten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F765544-BD40-4AC3-BB09-00808D2AC16A}" type="datetimeFigureOut">
              <a:rPr lang="de-DE" smtClean="0"/>
              <a:t>30.01.2018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0B0ECD-3CF2-40E5-9AA7-AE35DEC97FE8}" type="slidenum">
              <a:rPr lang="de-DE" smtClean="0"/>
              <a:t>‹Nr.›</a:t>
            </a:fld>
            <a:endParaRPr lang="de-DE"/>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de-DE" smtClean="0"/>
              <a:t>Titelmasterformat durch Klicken bearbeiten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6F765544-BD40-4AC3-BB09-00808D2AC16A}" type="datetimeFigureOut">
              <a:rPr lang="de-DE" smtClean="0"/>
              <a:t>30.01.2018</a:t>
            </a:fld>
            <a:endParaRPr lang="de-DE"/>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de-DE"/>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50B0ECD-3CF2-40E5-9AA7-AE35DEC97FE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wmf"/><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wmf"/><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w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9.wmf"/><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9.w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wmf"/><Relationship Id="rId1" Type="http://schemas.openxmlformats.org/officeDocument/2006/relationships/slideLayout" Target="../slideLayouts/slideLayout5.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7544" y="188640"/>
            <a:ext cx="6324600" cy="1828800"/>
          </a:xfrm>
        </p:spPr>
        <p:txBody>
          <a:bodyPr>
            <a:normAutofit fontScale="90000"/>
          </a:bodyPr>
          <a:lstStyle/>
          <a:p>
            <a:r>
              <a:rPr lang="de-DE" dirty="0" smtClean="0"/>
              <a:t>… In unserer Klasse </a:t>
            </a:r>
            <a:br>
              <a:rPr lang="de-DE" dirty="0" smtClean="0"/>
            </a:br>
            <a:r>
              <a:rPr lang="de-DE" dirty="0" smtClean="0"/>
              <a:t> geht es </a:t>
            </a:r>
            <a:br>
              <a:rPr lang="de-DE" dirty="0" smtClean="0"/>
            </a:br>
            <a:r>
              <a:rPr lang="de-DE" dirty="0" smtClean="0"/>
              <a:t>„echt KUH-L“ zu</a:t>
            </a:r>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4799885"/>
            <a:ext cx="1542117" cy="102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simon\Desktop\20170331_1126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095048"/>
            <a:ext cx="3330268" cy="421427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099" name="Picture 3" descr="C:\Users\simon\Desktop\20170331_1136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5332" y="227282"/>
            <a:ext cx="1829843" cy="24397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588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3"/>
          </p:nvPr>
        </p:nvSpPr>
        <p:spPr/>
        <p:txBody>
          <a:bodyPr/>
          <a:lstStyle/>
          <a:p>
            <a:pPr algn="ctr"/>
            <a:r>
              <a:rPr lang="de-DE" u="sng" dirty="0" smtClean="0"/>
              <a:t>Pferd</a:t>
            </a:r>
            <a:endParaRPr lang="de-DE" u="sng" dirty="0"/>
          </a:p>
        </p:txBody>
      </p:sp>
      <p:sp>
        <p:nvSpPr>
          <p:cNvPr id="6" name="Inhaltsplatzhalter 5"/>
          <p:cNvSpPr>
            <a:spLocks noGrp="1"/>
          </p:cNvSpPr>
          <p:nvPr>
            <p:ph sz="quarter" idx="4"/>
          </p:nvPr>
        </p:nvSpPr>
        <p:spPr/>
        <p:txBody>
          <a:bodyPr/>
          <a:lstStyle/>
          <a:p>
            <a:r>
              <a:rPr lang="de-DE" dirty="0" smtClean="0"/>
              <a:t>Reiten und Pflegen des „Landeswappentiers“.</a:t>
            </a:r>
          </a:p>
          <a:p>
            <a:endParaRPr lang="de-DE" dirty="0"/>
          </a:p>
        </p:txBody>
      </p:sp>
      <p:sp>
        <p:nvSpPr>
          <p:cNvPr id="2" name="Titel 1"/>
          <p:cNvSpPr>
            <a:spLocks noGrp="1"/>
          </p:cNvSpPr>
          <p:nvPr>
            <p:ph type="title"/>
          </p:nvPr>
        </p:nvSpPr>
        <p:spPr/>
        <p:txBody>
          <a:bodyPr>
            <a:normAutofit fontScale="90000"/>
          </a:bodyPr>
          <a:lstStyle/>
          <a:p>
            <a:pPr algn="r"/>
            <a:r>
              <a:rPr lang="de-DE" dirty="0" smtClean="0"/>
              <a:t>,,Echt KUH-L“ finden wir auch </a:t>
            </a:r>
            <a:br>
              <a:rPr lang="de-DE" dirty="0" smtClean="0"/>
            </a:br>
            <a:r>
              <a:rPr lang="de-DE" dirty="0" smtClean="0"/>
              <a:t>unsere Fachpraxisfächer …</a:t>
            </a:r>
            <a:endParaRPr lang="de-DE" dirty="0"/>
          </a:p>
        </p:txBody>
      </p:sp>
      <p:pic>
        <p:nvPicPr>
          <p:cNvPr id="7" name="Grafik 6"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88840"/>
            <a:ext cx="3167038" cy="436065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descr="C:\Users\Fo\Desktop\150_1007\IMG_15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574" y="3356990"/>
            <a:ext cx="2233786" cy="2992503"/>
          </a:xfrm>
          <a:prstGeom prst="rect">
            <a:avLst/>
          </a:prstGeom>
          <a:noFill/>
          <a:ln>
            <a:noFill/>
          </a:ln>
          <a:effectLst>
            <a:softEdge rad="127000"/>
          </a:effectLst>
        </p:spPr>
      </p:pic>
    </p:spTree>
    <p:extLst>
      <p:ext uri="{BB962C8B-B14F-4D97-AF65-F5344CB8AC3E}">
        <p14:creationId xmlns:p14="http://schemas.microsoft.com/office/powerpoint/2010/main" val="3141039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normAutofit/>
          </a:bodyPr>
          <a:lstStyle/>
          <a:p>
            <a:r>
              <a:rPr lang="de-DE" sz="2400" dirty="0" smtClean="0"/>
              <a:t>Das Beste an unserem Schultag, ist das gemeinsame Frühstück.</a:t>
            </a:r>
          </a:p>
          <a:p>
            <a:r>
              <a:rPr lang="de-DE" sz="2400" dirty="0" smtClean="0"/>
              <a:t>Unsere Lehrer sind so verrückt, die wollen tatsächlich, dass wir irgendwann alle Lebensmittel, die auf dem Tisch stehen, selbst anbauen und herstellen.</a:t>
            </a:r>
            <a:endParaRPr lang="de-DE" sz="2400" dirty="0"/>
          </a:p>
        </p:txBody>
      </p:sp>
      <p:sp>
        <p:nvSpPr>
          <p:cNvPr id="2" name="Titel 1"/>
          <p:cNvSpPr>
            <a:spLocks noGrp="1"/>
          </p:cNvSpPr>
          <p:nvPr>
            <p:ph type="title"/>
          </p:nvPr>
        </p:nvSpPr>
        <p:spPr/>
        <p:txBody>
          <a:bodyPr>
            <a:noAutofit/>
          </a:bodyPr>
          <a:lstStyle/>
          <a:p>
            <a:pPr algn="r"/>
            <a:r>
              <a:rPr lang="de-DE" sz="2800" dirty="0" smtClean="0"/>
              <a:t>… Selbstversorgung ist </a:t>
            </a:r>
            <a:br>
              <a:rPr lang="de-DE" sz="2800" dirty="0" smtClean="0"/>
            </a:br>
            <a:r>
              <a:rPr lang="de-DE" sz="2800" dirty="0" smtClean="0"/>
              <a:t>,,Echt KUH-L“</a:t>
            </a:r>
            <a:endParaRPr lang="de-DE" sz="2800" dirty="0"/>
          </a:p>
        </p:txBody>
      </p:sp>
      <p:pic>
        <p:nvPicPr>
          <p:cNvPr id="6" name="Grafik 5"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9642" y="2130144"/>
            <a:ext cx="2875686" cy="201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Fo\Desktop\früstü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39930" y="2120026"/>
            <a:ext cx="2828263" cy="198983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Fo\Desktop\IMG-20160619-WA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146" y="4134584"/>
            <a:ext cx="4006848" cy="241224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7"/>
          <p:cNvCxnSpPr/>
          <p:nvPr/>
        </p:nvCxnSpPr>
        <p:spPr>
          <a:xfrm>
            <a:off x="4891969" y="4114705"/>
            <a:ext cx="3974024" cy="19879"/>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a:stCxn id="3077" idx="0"/>
          </p:cNvCxnSpPr>
          <p:nvPr/>
        </p:nvCxnSpPr>
        <p:spPr>
          <a:xfrm flipV="1">
            <a:off x="6862570" y="1700809"/>
            <a:ext cx="0" cy="2433775"/>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738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12050">
            <a:off x="6568527" y="1914633"/>
            <a:ext cx="1942015" cy="258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111" y="1646125"/>
            <a:ext cx="2176463"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nhaltsplatzhalter 7"/>
          <p:cNvSpPr>
            <a:spLocks noGrp="1"/>
          </p:cNvSpPr>
          <p:nvPr>
            <p:ph sz="half" idx="1"/>
          </p:nvPr>
        </p:nvSpPr>
        <p:spPr/>
        <p:txBody>
          <a:bodyPr>
            <a:normAutofit/>
          </a:bodyPr>
          <a:lstStyle/>
          <a:p>
            <a:r>
              <a:rPr lang="de-DE" sz="2400" dirty="0" smtClean="0"/>
              <a:t>Unsere Schulbrote sind nicht nur besonders lecker, sondern auch echt gesund.</a:t>
            </a:r>
          </a:p>
          <a:p>
            <a:r>
              <a:rPr lang="de-DE" sz="2400" dirty="0" smtClean="0"/>
              <a:t>Die Wurst stammt von unseren Galloway-Rindern.</a:t>
            </a:r>
          </a:p>
          <a:p>
            <a:r>
              <a:rPr lang="de-DE" sz="2400" dirty="0" smtClean="0"/>
              <a:t>Marmelade kochen wir bereits selbst mit Erdbeeren aus unserem Garten.</a:t>
            </a:r>
            <a:endParaRPr lang="de-DE" sz="2400" dirty="0"/>
          </a:p>
        </p:txBody>
      </p:sp>
      <p:sp>
        <p:nvSpPr>
          <p:cNvPr id="2" name="Titel 1"/>
          <p:cNvSpPr>
            <a:spLocks noGrp="1"/>
          </p:cNvSpPr>
          <p:nvPr>
            <p:ph type="title"/>
          </p:nvPr>
        </p:nvSpPr>
        <p:spPr/>
        <p:txBody>
          <a:bodyPr>
            <a:normAutofit fontScale="90000"/>
          </a:bodyPr>
          <a:lstStyle/>
          <a:p>
            <a:pPr algn="r"/>
            <a:r>
              <a:rPr lang="de-DE" dirty="0" smtClean="0"/>
              <a:t>… Unsere Schulbrote sind </a:t>
            </a:r>
            <a:br>
              <a:rPr lang="de-DE" dirty="0" smtClean="0"/>
            </a:br>
            <a:r>
              <a:rPr lang="de-DE" dirty="0" smtClean="0"/>
              <a:t>,,Echt KUH-L“</a:t>
            </a:r>
            <a:endParaRPr lang="de-DE" dirty="0"/>
          </a:p>
        </p:txBody>
      </p:sp>
      <p:pic>
        <p:nvPicPr>
          <p:cNvPr id="4" name="Grafik 3" descr="C:\Program Files (x86)\Microsoft Office\MEDIA\CAGCAT10\j0149627.w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8111" y="4077072"/>
            <a:ext cx="3918891" cy="220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Gerade Verbindung 8"/>
          <p:cNvCxnSpPr/>
          <p:nvPr/>
        </p:nvCxnSpPr>
        <p:spPr>
          <a:xfrm>
            <a:off x="6604574" y="1646125"/>
            <a:ext cx="0" cy="2430947"/>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466815" y="4058828"/>
            <a:ext cx="3880187" cy="18244"/>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0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a:xfrm>
            <a:off x="467544" y="1988840"/>
            <a:ext cx="4038600" cy="4407408"/>
          </a:xfrm>
        </p:spPr>
        <p:txBody>
          <a:bodyPr>
            <a:normAutofit/>
          </a:bodyPr>
          <a:lstStyle/>
          <a:p>
            <a:r>
              <a:rPr lang="de-DE" sz="2400" dirty="0" smtClean="0"/>
              <a:t>In der Projektzeit haben wir regionale Rezepte ausprobiert und wollen daraus zum Ende des Schuljahres ein Kochbuch erstellen, das die Abschlussschüler als Geschenk bekommen.</a:t>
            </a:r>
            <a:endParaRPr lang="de-DE" sz="2400" dirty="0"/>
          </a:p>
        </p:txBody>
      </p:sp>
      <p:sp>
        <p:nvSpPr>
          <p:cNvPr id="2" name="Titel 1"/>
          <p:cNvSpPr>
            <a:spLocks noGrp="1"/>
          </p:cNvSpPr>
          <p:nvPr>
            <p:ph type="title"/>
          </p:nvPr>
        </p:nvSpPr>
        <p:spPr/>
        <p:txBody>
          <a:bodyPr>
            <a:normAutofit/>
          </a:bodyPr>
          <a:lstStyle/>
          <a:p>
            <a:pPr algn="r"/>
            <a:r>
              <a:rPr lang="de-DE" sz="2800" dirty="0" smtClean="0"/>
              <a:t>,, Echt KUH-L“  </a:t>
            </a:r>
            <a:br>
              <a:rPr lang="de-DE" sz="2800" dirty="0" smtClean="0"/>
            </a:br>
            <a:r>
              <a:rPr lang="de-DE" sz="2800" dirty="0" smtClean="0"/>
              <a:t>ist auch Hauswirtschaft …</a:t>
            </a:r>
            <a:endParaRPr lang="de-DE" sz="2800" dirty="0"/>
          </a:p>
        </p:txBody>
      </p:sp>
      <p:pic>
        <p:nvPicPr>
          <p:cNvPr id="7" name="Grafik 6"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6" name="Grafik 5" descr="C:\Users\Fo\Desktop\144_2905\IMG_14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276872"/>
            <a:ext cx="3456384" cy="3528392"/>
          </a:xfrm>
          <a:prstGeom prst="rect">
            <a:avLst/>
          </a:prstGeom>
          <a:noFill/>
          <a:ln>
            <a:noFill/>
          </a:ln>
          <a:effectLst>
            <a:softEdge rad="31750"/>
          </a:effectLst>
        </p:spPr>
      </p:pic>
    </p:spTree>
    <p:extLst>
      <p:ext uri="{BB962C8B-B14F-4D97-AF65-F5344CB8AC3E}">
        <p14:creationId xmlns:p14="http://schemas.microsoft.com/office/powerpoint/2010/main" val="2070924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7544" y="1493094"/>
            <a:ext cx="4040188" cy="639762"/>
          </a:xfrm>
        </p:spPr>
        <p:txBody>
          <a:bodyPr/>
          <a:lstStyle/>
          <a:p>
            <a:pPr algn="ctr"/>
            <a:r>
              <a:rPr lang="de-DE" u="sng" dirty="0" smtClean="0"/>
              <a:t>Bauer </a:t>
            </a:r>
            <a:r>
              <a:rPr lang="de-DE" u="sng" dirty="0" err="1" smtClean="0"/>
              <a:t>Bold</a:t>
            </a:r>
            <a:endParaRPr lang="de-DE" u="sng"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rot="5400000">
            <a:off x="536459" y="3216069"/>
            <a:ext cx="3966626" cy="2232248"/>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Autofit/>
          </a:bodyPr>
          <a:lstStyle/>
          <a:p>
            <a:pPr algn="r"/>
            <a:r>
              <a:rPr lang="de-DE" dirty="0" smtClean="0"/>
              <a:t>… Unsere Ausflüge sind auch</a:t>
            </a:r>
            <a:br>
              <a:rPr lang="de-DE" dirty="0" smtClean="0"/>
            </a:br>
            <a:r>
              <a:rPr lang="de-DE" dirty="0" smtClean="0"/>
              <a:t> ,,Echt KUH-L</a:t>
            </a:r>
            <a:r>
              <a:rPr lang="de-DE" sz="2800" dirty="0" smtClean="0"/>
              <a:t>“</a:t>
            </a:r>
            <a:endParaRPr lang="de-DE" sz="2800" dirty="0"/>
          </a:p>
        </p:txBody>
      </p:sp>
      <p:pic>
        <p:nvPicPr>
          <p:cNvPr id="11" name="Grafik 10" descr="C:\Program Files (x86)\Microsoft Office\MEDIA\CAGCAT10\j0149627.wm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
        <p:nvSpPr>
          <p:cNvPr id="8" name="Inhaltsplatzhalter 7"/>
          <p:cNvSpPr>
            <a:spLocks noGrp="1"/>
          </p:cNvSpPr>
          <p:nvPr>
            <p:ph sz="quarter" idx="4"/>
          </p:nvPr>
        </p:nvSpPr>
        <p:spPr>
          <a:xfrm>
            <a:off x="4644008" y="2708920"/>
            <a:ext cx="4041775" cy="3687763"/>
          </a:xfrm>
        </p:spPr>
        <p:txBody>
          <a:bodyPr>
            <a:normAutofit fontScale="92500" lnSpcReduction="10000"/>
          </a:bodyPr>
          <a:lstStyle/>
          <a:p>
            <a:r>
              <a:rPr lang="de-DE" dirty="0" smtClean="0"/>
              <a:t>Wir haben den Bauernhof besucht, von dem wir manchmal ganz frische Milch bekommen.</a:t>
            </a:r>
          </a:p>
          <a:p>
            <a:r>
              <a:rPr lang="de-DE" dirty="0" smtClean="0"/>
              <a:t>Wir haben dort sehr viel über die Haltung von Milchkühen erfahren.</a:t>
            </a:r>
          </a:p>
          <a:p>
            <a:r>
              <a:rPr lang="de-DE" dirty="0" smtClean="0"/>
              <a:t>Auf dem Hof </a:t>
            </a:r>
            <a:r>
              <a:rPr lang="de-DE" dirty="0" err="1" smtClean="0"/>
              <a:t>Bold</a:t>
            </a:r>
            <a:r>
              <a:rPr lang="de-DE" dirty="0" smtClean="0"/>
              <a:t> in </a:t>
            </a:r>
            <a:r>
              <a:rPr lang="de-DE" dirty="0" err="1" smtClean="0"/>
              <a:t>Großmoor</a:t>
            </a:r>
            <a:r>
              <a:rPr lang="de-DE" dirty="0" smtClean="0"/>
              <a:t> – bei Celle – gibt es demnächst eine Milchtankstelle.</a:t>
            </a:r>
            <a:endParaRPr lang="de-DE" dirty="0"/>
          </a:p>
        </p:txBody>
      </p:sp>
      <p:sp>
        <p:nvSpPr>
          <p:cNvPr id="9" name="Textplatzhalter 8"/>
          <p:cNvSpPr>
            <a:spLocks noGrp="1"/>
          </p:cNvSpPr>
          <p:nvPr>
            <p:ph type="body" sz="quarter" idx="3"/>
          </p:nvPr>
        </p:nvSpPr>
        <p:spPr>
          <a:xfrm>
            <a:off x="4644008" y="1628800"/>
            <a:ext cx="4041775" cy="855786"/>
          </a:xfrm>
        </p:spPr>
        <p:txBody>
          <a:bodyPr>
            <a:noAutofit/>
          </a:bodyPr>
          <a:lstStyle/>
          <a:p>
            <a:r>
              <a:rPr lang="de-DE" dirty="0" smtClean="0"/>
              <a:t>Woher kommt unsere Milch? </a:t>
            </a:r>
            <a:endParaRPr lang="de-DE" dirty="0"/>
          </a:p>
        </p:txBody>
      </p:sp>
    </p:spTree>
    <p:extLst>
      <p:ext uri="{BB962C8B-B14F-4D97-AF65-F5344CB8AC3E}">
        <p14:creationId xmlns:p14="http://schemas.microsoft.com/office/powerpoint/2010/main" val="2345005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7544" y="1493094"/>
            <a:ext cx="4040188" cy="639762"/>
          </a:xfrm>
        </p:spPr>
        <p:txBody>
          <a:bodyPr/>
          <a:lstStyle/>
          <a:p>
            <a:pPr algn="ctr"/>
            <a:r>
              <a:rPr lang="de-DE" u="sng" dirty="0" smtClean="0"/>
              <a:t>Bauer </a:t>
            </a:r>
            <a:r>
              <a:rPr lang="de-DE" u="sng" dirty="0" err="1" smtClean="0"/>
              <a:t>Bold</a:t>
            </a:r>
            <a:endParaRPr lang="de-DE" u="sng" dirty="0"/>
          </a:p>
        </p:txBody>
      </p:sp>
      <p:sp>
        <p:nvSpPr>
          <p:cNvPr id="2" name="Titel 1"/>
          <p:cNvSpPr>
            <a:spLocks noGrp="1"/>
          </p:cNvSpPr>
          <p:nvPr>
            <p:ph type="title"/>
          </p:nvPr>
        </p:nvSpPr>
        <p:spPr/>
        <p:txBody>
          <a:bodyPr>
            <a:noAutofit/>
          </a:bodyPr>
          <a:lstStyle/>
          <a:p>
            <a:pPr algn="r"/>
            <a:r>
              <a:rPr lang="de-DE" dirty="0" smtClean="0"/>
              <a:t>… Unsere Ausflüge sind auch</a:t>
            </a:r>
            <a:br>
              <a:rPr lang="de-DE" dirty="0" smtClean="0"/>
            </a:br>
            <a:r>
              <a:rPr lang="de-DE" dirty="0" smtClean="0"/>
              <a:t> ,,Echt KUH-L</a:t>
            </a:r>
            <a:r>
              <a:rPr lang="de-DE" sz="2800" dirty="0" smtClean="0"/>
              <a:t>“</a:t>
            </a:r>
            <a:endParaRPr lang="de-DE" sz="2800" dirty="0"/>
          </a:p>
        </p:txBody>
      </p:sp>
      <p:pic>
        <p:nvPicPr>
          <p:cNvPr id="11" name="Grafik 10"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
        <p:nvSpPr>
          <p:cNvPr id="8" name="Inhaltsplatzhalter 7"/>
          <p:cNvSpPr>
            <a:spLocks noGrp="1"/>
          </p:cNvSpPr>
          <p:nvPr>
            <p:ph sz="quarter" idx="4"/>
          </p:nvPr>
        </p:nvSpPr>
        <p:spPr>
          <a:xfrm>
            <a:off x="4644008" y="2348880"/>
            <a:ext cx="4041775" cy="3687763"/>
          </a:xfrm>
        </p:spPr>
        <p:txBody>
          <a:bodyPr>
            <a:normAutofit fontScale="92500" lnSpcReduction="20000"/>
          </a:bodyPr>
          <a:lstStyle/>
          <a:p>
            <a:r>
              <a:rPr lang="de-DE" dirty="0" smtClean="0"/>
              <a:t>Dort haben wir auch einen Dorfladen besucht, in dem Produkte von </a:t>
            </a:r>
            <a:r>
              <a:rPr lang="de-DE" dirty="0" err="1" smtClean="0"/>
              <a:t>Bolds</a:t>
            </a:r>
            <a:r>
              <a:rPr lang="de-DE" dirty="0" smtClean="0"/>
              <a:t> angeboten werden, z.B. sehr leckerer Käse den „Kuh-</a:t>
            </a:r>
            <a:r>
              <a:rPr lang="de-DE" dirty="0" err="1" smtClean="0"/>
              <a:t>Bold</a:t>
            </a:r>
            <a:r>
              <a:rPr lang="de-DE" dirty="0" smtClean="0"/>
              <a:t>“.</a:t>
            </a:r>
          </a:p>
          <a:p>
            <a:r>
              <a:rPr lang="de-DE" dirty="0" smtClean="0"/>
              <a:t>Der Dorfladen ist etwas ganz Besonderes, da die Dorfbewohner ihn selbst gegründet haben und Produkte extra für ihren Laden herstellen.</a:t>
            </a:r>
            <a:endParaRPr lang="de-DE" dirty="0"/>
          </a:p>
        </p:txBody>
      </p:sp>
      <p:sp>
        <p:nvSpPr>
          <p:cNvPr id="4" name="AutoShape 2" descr="https://tools.gmx.net/thumbnails/dT1hSFIwY0Rvdkx6TmpMV2R0ZUMxc2FYWmxMbk5sY25abGNpNXNZVzR2YldGcGJDOWpiR2xsYm5RdmFXNTBaWEp1WVd3dllYUjBZV05vYldWdWRDOWtiM2R1Ykc5aFpDOTBZWFIwTUY4eExTMHRkRzFoYVRFMFlqQmlObUkxT0dZeE16RXhaV0k3YW5ObGMzTnBiMjVwWkQxR1JERkVRemt6UmpORk56UXlOREl6TmpNeFFUa3lRVVJDT0VGQlFqUTFOUzF1TVM1aWN6UTBZZ19fJnc9NTAwMCZoPTExNiZxPTc1JnQ9MTQ5MDk3ODc4Mw__"/>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https://tools.gmx.net/thumbnails/dT1hSFIwY0Rvdkx6TmpMV2R0ZUMxc2FYWmxMbk5sY25abGNpNXNZVzR2YldGcGJDOWpiR2xsYm5RdmFXNTBaWEp1WVd3dllYUjBZV05vYldWdWRDOWtiM2R1Ykc5aFpDOTBZWFIwTUY4eExTMHRkRzFoYVRFMFlqQmlObUkxT0dZeE16RXhaV0k3YW5ObGMzTnBiMjVwWkQxR1JERkVRemt6UmpORk56UXlOREl6TmpNeFFUa3lRVVJDT0VGQlFqUTFOUzF1TVM1aWN6UTBZZ19fJnc9NTAwMCZoPTExNiZxPTc1JnQ9MTQ5MDk3ODc4Mw__"/>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https://tools.gmx.net/thumbnails/dT1hSFIwY0Rvdkx6TmpMV2R0ZUMxc2FYWmxMbk5sY25abGNpNXNZVzR2YldGcGJDOWpiR2xsYm5RdmFXNTBaWEp1WVd3dllYUjBZV05vYldWdWRDOWtiM2R1Ykc5aFpDOTBZWFIwTUY4eExTMHRkRzFoYVRFMFlqQmlObUkxT0dZeE16RXhaV0k3YW5ObGMzTnBiMjVwWkQxR1JERkVRemt6UmpORk56UXlOREl6TmpNeFFUa3lRVVJDT0VGQlFqUTFOUzF1TVM1aWN6UTBZZ19fJnc9NTAwMCZoPTExNiZxPTc1JnQ9MTQ5MDk3ODc4Mw__"/>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702" y="2953855"/>
            <a:ext cx="4093201" cy="273337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07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343" y="2465186"/>
            <a:ext cx="2275137" cy="274529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069178"/>
            <a:ext cx="4392488" cy="248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platzhalter 4"/>
          <p:cNvSpPr>
            <a:spLocks noGrp="1"/>
          </p:cNvSpPr>
          <p:nvPr>
            <p:ph type="body" sz="quarter" idx="3"/>
          </p:nvPr>
        </p:nvSpPr>
        <p:spPr/>
        <p:txBody>
          <a:bodyPr/>
          <a:lstStyle/>
          <a:p>
            <a:pPr algn="ctr"/>
            <a:r>
              <a:rPr lang="de-DE" u="sng" dirty="0" smtClean="0"/>
              <a:t>BIO-Hof Isenbüttel</a:t>
            </a:r>
            <a:endParaRPr lang="de-DE" u="sng" dirty="0"/>
          </a:p>
        </p:txBody>
      </p:sp>
      <p:pic>
        <p:nvPicPr>
          <p:cNvPr id="2052" name="Picture 4"/>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4492626" y="2464571"/>
            <a:ext cx="2304256" cy="409597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Autofit/>
          </a:bodyPr>
          <a:lstStyle/>
          <a:p>
            <a:pPr algn="r"/>
            <a:r>
              <a:rPr lang="de-DE" dirty="0" smtClean="0"/>
              <a:t>… Unsere Ausflüge sind auch</a:t>
            </a:r>
            <a:br>
              <a:rPr lang="de-DE" dirty="0" smtClean="0"/>
            </a:br>
            <a:r>
              <a:rPr lang="de-DE" dirty="0" smtClean="0"/>
              <a:t> ,,Echt KUH-L</a:t>
            </a:r>
            <a:r>
              <a:rPr lang="de-DE" sz="2800" dirty="0" smtClean="0"/>
              <a:t>“</a:t>
            </a:r>
            <a:endParaRPr lang="de-DE" sz="2800" dirty="0"/>
          </a:p>
        </p:txBody>
      </p:sp>
      <p:pic>
        <p:nvPicPr>
          <p:cNvPr id="11" name="Grafik 10" descr="C:\Program Files (x86)\Microsoft Office\MEDIA\CAGCAT10\j0149627.w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
        <p:nvSpPr>
          <p:cNvPr id="4" name="Textplatzhalter 3"/>
          <p:cNvSpPr>
            <a:spLocks noGrp="1"/>
          </p:cNvSpPr>
          <p:nvPr>
            <p:ph type="body" idx="1"/>
          </p:nvPr>
        </p:nvSpPr>
        <p:spPr>
          <a:xfrm>
            <a:off x="467544" y="2091291"/>
            <a:ext cx="4040188" cy="639762"/>
          </a:xfrm>
        </p:spPr>
        <p:txBody>
          <a:bodyPr>
            <a:noAutofit/>
          </a:bodyPr>
          <a:lstStyle/>
          <a:p>
            <a:r>
              <a:rPr lang="de-DE" dirty="0" smtClean="0"/>
              <a:t>Wie geht eigentlich „BIO“?</a:t>
            </a:r>
            <a:endParaRPr lang="de-DE" dirty="0"/>
          </a:p>
        </p:txBody>
      </p:sp>
      <p:sp>
        <p:nvSpPr>
          <p:cNvPr id="6" name="Inhaltsplatzhalter 5"/>
          <p:cNvSpPr>
            <a:spLocks noGrp="1"/>
          </p:cNvSpPr>
          <p:nvPr>
            <p:ph sz="half" idx="2"/>
          </p:nvPr>
        </p:nvSpPr>
        <p:spPr>
          <a:xfrm>
            <a:off x="467544" y="2852936"/>
            <a:ext cx="4040188" cy="3687763"/>
          </a:xfrm>
        </p:spPr>
        <p:txBody>
          <a:bodyPr>
            <a:normAutofit fontScale="92500"/>
          </a:bodyPr>
          <a:lstStyle/>
          <a:p>
            <a:r>
              <a:rPr lang="de-DE" dirty="0" smtClean="0"/>
              <a:t>Eine Kleingruppe von uns hat den Hof in Isenbüttel – nahe Gifhorn – besucht und dort erfahren, wie Bioschweine gehalten werden.</a:t>
            </a:r>
          </a:p>
          <a:p>
            <a:r>
              <a:rPr lang="de-DE" dirty="0" smtClean="0"/>
              <a:t>Den Stand von „Der Hof“ haben wir auch auf dem Wochenmarkt in Gifhorn wieder gefunden.</a:t>
            </a:r>
          </a:p>
          <a:p>
            <a:pPr marL="45720" indent="0">
              <a:buNone/>
            </a:pPr>
            <a:endParaRPr lang="de-DE" dirty="0"/>
          </a:p>
        </p:txBody>
      </p:sp>
      <p:cxnSp>
        <p:nvCxnSpPr>
          <p:cNvPr id="12" name="Gerade Verbindung 11"/>
          <p:cNvCxnSpPr/>
          <p:nvPr/>
        </p:nvCxnSpPr>
        <p:spPr>
          <a:xfrm>
            <a:off x="6793221" y="2451331"/>
            <a:ext cx="0" cy="408786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194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67544" y="2060848"/>
            <a:ext cx="4035829" cy="2269375"/>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644008" y="2060848"/>
            <a:ext cx="4035829" cy="2269375"/>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pPr algn="r"/>
            <a:r>
              <a:rPr lang="de-DE" sz="2800" dirty="0" smtClean="0"/>
              <a:t>… Unsere Bienen sind auch</a:t>
            </a:r>
            <a:br>
              <a:rPr lang="de-DE" sz="2800" dirty="0" smtClean="0"/>
            </a:br>
            <a:r>
              <a:rPr lang="de-DE" sz="2800" dirty="0" smtClean="0"/>
              <a:t> ,,Echt KUH-L“</a:t>
            </a:r>
            <a:endParaRPr lang="de-DE" sz="2800" dirty="0"/>
          </a:p>
        </p:txBody>
      </p:sp>
      <p:pic>
        <p:nvPicPr>
          <p:cNvPr id="7" name="Grafik 6" descr="C:\Program Files (x86)\Microsoft Office\MEDIA\CAGCAT10\j0149627.w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
        <p:nvSpPr>
          <p:cNvPr id="9" name="Inhaltsplatzhalter 5"/>
          <p:cNvSpPr txBox="1">
            <a:spLocks/>
          </p:cNvSpPr>
          <p:nvPr/>
        </p:nvSpPr>
        <p:spPr>
          <a:xfrm>
            <a:off x="451132" y="4365104"/>
            <a:ext cx="8208912" cy="1815555"/>
          </a:xfrm>
          <a:prstGeom prst="rect">
            <a:avLst/>
          </a:prstGeom>
        </p:spPr>
        <p:txBody>
          <a:bodyPr vert="horz" lIns="91440" tIns="45720" rIns="91440" bIns="45720" rtlCol="0">
            <a:normAutofit lnSpcReduction="10000"/>
          </a:bodyPr>
          <a:lstStyle>
            <a:lvl1pPr marL="274320" indent="-228600" algn="l" defTabSz="914400" rtl="0" eaLnBrk="1" latinLnBrk="0" hangingPunct="1">
              <a:spcBef>
                <a:spcPct val="20000"/>
              </a:spcBef>
              <a:buClr>
                <a:schemeClr val="accent1"/>
              </a:buClr>
              <a:buFont typeface="Wingdings 2" pitchFamily="18" charset="2"/>
              <a:buChar char=""/>
              <a:defRPr sz="28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4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20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8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8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8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800" kern="1200">
                <a:solidFill>
                  <a:schemeClr val="tx2"/>
                </a:solidFill>
                <a:latin typeface="+mn-lt"/>
                <a:ea typeface="+mn-ea"/>
                <a:cs typeface="+mn-cs"/>
              </a:defRPr>
            </a:lvl9pPr>
          </a:lstStyle>
          <a:p>
            <a:endParaRPr lang="de-DE" sz="2400" dirty="0" smtClean="0"/>
          </a:p>
          <a:p>
            <a:r>
              <a:rPr lang="de-DE" sz="2400" dirty="0" smtClean="0"/>
              <a:t>Im Unterricht haben wir gelernt, wie wichtig Bienen für uns Menschen sind, Honig essen wir auch gern, also haben wir entschieden, selbst Bienen zu halten und Honig herzustellen.</a:t>
            </a:r>
          </a:p>
          <a:p>
            <a:pPr marL="45720" indent="0">
              <a:buFont typeface="Wingdings 2" pitchFamily="18" charset="2"/>
              <a:buNone/>
            </a:pPr>
            <a:endParaRPr lang="de-DE" dirty="0"/>
          </a:p>
        </p:txBody>
      </p:sp>
    </p:spTree>
    <p:extLst>
      <p:ext uri="{BB962C8B-B14F-4D97-AF65-F5344CB8AC3E}">
        <p14:creationId xmlns:p14="http://schemas.microsoft.com/office/powerpoint/2010/main" val="2662730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83968" y="2046993"/>
            <a:ext cx="4608512" cy="4407408"/>
          </a:xfrm>
        </p:spPr>
        <p:txBody>
          <a:bodyPr>
            <a:normAutofit fontScale="92500" lnSpcReduction="20000"/>
          </a:bodyPr>
          <a:lstStyle/>
          <a:p>
            <a:r>
              <a:rPr lang="de-DE" sz="2400" dirty="0" smtClean="0"/>
              <a:t>Wir haben schon viele Feste gefeiert.</a:t>
            </a:r>
          </a:p>
          <a:p>
            <a:r>
              <a:rPr lang="de-DE" sz="2400" dirty="0" smtClean="0"/>
              <a:t>Aber in diesem Jahr ist die Überschrift des Hühnerfestes am 02. Juni „ECHT KUH-L“.</a:t>
            </a:r>
          </a:p>
          <a:p>
            <a:r>
              <a:rPr lang="de-DE" sz="2400" dirty="0" smtClean="0"/>
              <a:t>Wir laden wieder zahlreiche Gäste ein, um unsere Projektarbeit „ECHT KUH-L“ zu präsentieren.</a:t>
            </a:r>
          </a:p>
          <a:p>
            <a:r>
              <a:rPr lang="de-DE" sz="2400" dirty="0" smtClean="0"/>
              <a:t>Auch die regionalen Berichterstatter Aller-Zeitung und das Isenhagener-Kreisblatt stehen auf der Gästeliste.</a:t>
            </a:r>
          </a:p>
        </p:txBody>
      </p:sp>
      <p:sp>
        <p:nvSpPr>
          <p:cNvPr id="2" name="Titel 1"/>
          <p:cNvSpPr>
            <a:spLocks noGrp="1"/>
          </p:cNvSpPr>
          <p:nvPr>
            <p:ph type="title"/>
          </p:nvPr>
        </p:nvSpPr>
        <p:spPr/>
        <p:txBody>
          <a:bodyPr>
            <a:normAutofit/>
          </a:bodyPr>
          <a:lstStyle/>
          <a:p>
            <a:pPr algn="r"/>
            <a:r>
              <a:rPr lang="de-DE" sz="2800" dirty="0" smtClean="0"/>
              <a:t>… Unser Hühnerfest wird </a:t>
            </a:r>
            <a:br>
              <a:rPr lang="de-DE" sz="2800" dirty="0" smtClean="0"/>
            </a:br>
            <a:r>
              <a:rPr lang="de-DE" sz="2800" dirty="0" smtClean="0"/>
              <a:t>diesmal ,,Echt KUH-L“</a:t>
            </a:r>
            <a:endParaRPr lang="de-DE" sz="2800" dirty="0"/>
          </a:p>
        </p:txBody>
      </p:sp>
      <p:pic>
        <p:nvPicPr>
          <p:cNvPr id="5" name="Grafik 4"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1027" name="Picture 3" descr="F:\Echt Kuhl, UV\Zeitungsartik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60848"/>
            <a:ext cx="2771775" cy="37528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115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43017" y="4438611"/>
            <a:ext cx="2394508" cy="134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Inhaltsplatzhalter 3"/>
          <p:cNvSpPr>
            <a:spLocks noGrp="1"/>
          </p:cNvSpPr>
          <p:nvPr>
            <p:ph sz="half" idx="1"/>
          </p:nvPr>
        </p:nvSpPr>
        <p:spPr>
          <a:xfrm>
            <a:off x="457200" y="1901912"/>
            <a:ext cx="4038600" cy="4407408"/>
          </a:xfrm>
        </p:spPr>
        <p:txBody>
          <a:bodyPr>
            <a:normAutofit/>
          </a:bodyPr>
          <a:lstStyle/>
          <a:p>
            <a:r>
              <a:rPr lang="de-DE" sz="2400" dirty="0" smtClean="0"/>
              <a:t>…weil wir selbst regionaler als regional sind…</a:t>
            </a:r>
          </a:p>
          <a:p>
            <a:r>
              <a:rPr lang="de-DE" sz="2400" dirty="0" smtClean="0"/>
              <a:t>Welche Klasse hat schon eigene Hühner, Bienen, einen Gemüse- und Nutzgarten, Galloways und Milch von einer Milchtankstelle?</a:t>
            </a:r>
            <a:endParaRPr lang="de-DE" sz="2400" dirty="0"/>
          </a:p>
        </p:txBody>
      </p:sp>
      <p:sp>
        <p:nvSpPr>
          <p:cNvPr id="2" name="Titel 1"/>
          <p:cNvSpPr>
            <a:spLocks noGrp="1"/>
          </p:cNvSpPr>
          <p:nvPr>
            <p:ph type="title"/>
          </p:nvPr>
        </p:nvSpPr>
        <p:spPr/>
        <p:txBody>
          <a:bodyPr>
            <a:normAutofit/>
          </a:bodyPr>
          <a:lstStyle/>
          <a:p>
            <a:pPr algn="r"/>
            <a:r>
              <a:rPr lang="de-DE" sz="2400" dirty="0" smtClean="0"/>
              <a:t>die werkstattklasse hat</a:t>
            </a:r>
            <a:br>
              <a:rPr lang="de-DE" sz="2400" dirty="0" smtClean="0"/>
            </a:br>
            <a:r>
              <a:rPr lang="de-DE" sz="2400" dirty="0"/>
              <a:t> </a:t>
            </a:r>
            <a:r>
              <a:rPr lang="de-DE" sz="2400" dirty="0" smtClean="0"/>
              <a:t>   </a:t>
            </a:r>
            <a:r>
              <a:rPr lang="de-DE" sz="2400" dirty="0"/>
              <a:t> </a:t>
            </a:r>
            <a:r>
              <a:rPr lang="de-DE" sz="2400" dirty="0" smtClean="0"/>
              <a:t>        einen „Echt KUH-L“ en Preis verdient …</a:t>
            </a:r>
            <a:endParaRPr lang="de-DE" sz="2400" dirty="0"/>
          </a:p>
        </p:txBody>
      </p:sp>
      <p:pic>
        <p:nvPicPr>
          <p:cNvPr id="5" name="Grafik 4" descr="C:\Program Files (x86)\Microsoft Office\MEDIA\CAGCAT10\j0149627.wm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10" name="Inhaltsplatzhalter 9"/>
          <p:cNvPicPr>
            <a:picLocks noGrp="1"/>
          </p:cNvPicPr>
          <p:nvPr>
            <p:ph sz="half" idx="2"/>
          </p:nvPr>
        </p:nvPicPr>
        <p:blipFill>
          <a:blip r:embed="rId4"/>
          <a:stretch>
            <a:fillRect/>
          </a:stretch>
        </p:blipFill>
        <p:spPr>
          <a:xfrm>
            <a:off x="7222275" y="1916832"/>
            <a:ext cx="1542777" cy="2448272"/>
          </a:xfrm>
          <a:prstGeom prst="rect">
            <a:avLst/>
          </a:prstGeom>
          <a:effectLst>
            <a:softEdge rad="12700"/>
          </a:effectLst>
        </p:spPr>
      </p:pic>
      <p:pic>
        <p:nvPicPr>
          <p:cNvPr id="11" name="Grafik 10" descr="C:\Users\Fo\Pictures\2014-06-23 001\IMG_088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815" y="1916630"/>
            <a:ext cx="2769481" cy="2207518"/>
          </a:xfrm>
          <a:prstGeom prst="rect">
            <a:avLst/>
          </a:prstGeom>
          <a:noFill/>
          <a:ln>
            <a:noFill/>
          </a:ln>
          <a:effectLst>
            <a:softEdge rad="12700"/>
          </a:effectLst>
        </p:spPr>
      </p:pic>
      <p:pic>
        <p:nvPicPr>
          <p:cNvPr id="12" name="Grafik 11" descr="C:\Users\Fo\Pictures\kleeberg\IMG_010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5923" y="3933056"/>
            <a:ext cx="3168352" cy="2376264"/>
          </a:xfrm>
          <a:prstGeom prst="rect">
            <a:avLst/>
          </a:prstGeom>
          <a:noFill/>
          <a:ln>
            <a:noFill/>
          </a:ln>
        </p:spPr>
      </p:pic>
      <p:cxnSp>
        <p:nvCxnSpPr>
          <p:cNvPr id="6" name="Gerade Verbindung 5"/>
          <p:cNvCxnSpPr/>
          <p:nvPr/>
        </p:nvCxnSpPr>
        <p:spPr>
          <a:xfrm>
            <a:off x="4466815" y="3914812"/>
            <a:ext cx="4307460" cy="18244"/>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5588310" y="3951300"/>
            <a:ext cx="44298" cy="235802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V="1">
            <a:off x="7236296" y="1902775"/>
            <a:ext cx="0" cy="2007304"/>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738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imon\Desktop\20170331_1139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872369">
            <a:off x="6240598" y="3940716"/>
            <a:ext cx="2830369" cy="21227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5" name="Picture 5" descr="C:\Users\simon\Desktop\20170330_1031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886" y="3527808"/>
            <a:ext cx="2651787" cy="14916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4" name="Picture 4" descr="C:\Users\simon\Desktop\20170330_095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508" y="3868696"/>
            <a:ext cx="1424756" cy="25329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algn="r"/>
            <a:r>
              <a:rPr lang="de-DE" sz="2800" dirty="0" smtClean="0"/>
              <a:t>… Unsere Region ist „echt KUH-L“</a:t>
            </a:r>
            <a:endParaRPr lang="de-DE" sz="28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831355"/>
            <a:ext cx="4925840" cy="4621434"/>
          </a:xfrm>
          <a:prstGeom prst="rect">
            <a:avLst/>
          </a:prstGeom>
          <a:noFill/>
          <a:ln w="34925">
            <a:solidFill>
              <a:srgbClr val="FFFFFF"/>
            </a:solid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Lst>
        </p:spPr>
      </p:pic>
      <p:pic>
        <p:nvPicPr>
          <p:cNvPr id="7" name="Grafik 6" descr="C:\Program Files (x86)\Microsoft Office\MEDIA\CAGCAT10\j0149627.wm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04664"/>
            <a:ext cx="1296144" cy="864096"/>
          </a:xfrm>
          <a:prstGeom prst="rect">
            <a:avLst/>
          </a:prstGeom>
          <a:noFill/>
          <a:ln>
            <a:noFill/>
          </a:ln>
        </p:spPr>
      </p:pic>
      <p:pic>
        <p:nvPicPr>
          <p:cNvPr id="3" name="Picture 2" descr="C:\Users\simon\Desktop\20170331_1140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920703">
            <a:off x="5708442" y="1816509"/>
            <a:ext cx="2699792" cy="20248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61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endParaRPr lang="de-DE" dirty="0" smtClean="0"/>
          </a:p>
          <a:p>
            <a:pPr marL="45720" indent="0">
              <a:buNone/>
            </a:pPr>
            <a:endParaRPr lang="de-DE" dirty="0" smtClean="0"/>
          </a:p>
          <a:p>
            <a:r>
              <a:rPr lang="de-DE" sz="2400" dirty="0" smtClean="0"/>
              <a:t>Unsere Lehrerin hat für einen Zeitraum von 4-8 Wochen unseren Unterricht so vorbereitet, dass in allen Fächern Themen aus dem Bereich Landwirtschaft, Ernährung und Regionalität vorkommen und wenn es nur Matheaufgaben sind, die mit dem Thema zu tun haben.</a:t>
            </a:r>
          </a:p>
          <a:p>
            <a:r>
              <a:rPr lang="de-DE" sz="2400" dirty="0" smtClean="0"/>
              <a:t>In diesem Zeitraum haben wir ebenso Ausflüge auf regionale Bauernhöfe und den Wochenmarkt in der Kreisstadt Gifhorn gemacht.</a:t>
            </a:r>
          </a:p>
        </p:txBody>
      </p:sp>
      <p:sp>
        <p:nvSpPr>
          <p:cNvPr id="2" name="Titel 1"/>
          <p:cNvSpPr>
            <a:spLocks noGrp="1"/>
          </p:cNvSpPr>
          <p:nvPr>
            <p:ph type="title"/>
          </p:nvPr>
        </p:nvSpPr>
        <p:spPr/>
        <p:txBody>
          <a:bodyPr>
            <a:normAutofit/>
          </a:bodyPr>
          <a:lstStyle/>
          <a:p>
            <a:pPr algn="r"/>
            <a:r>
              <a:rPr lang="de-DE" sz="2800" dirty="0" smtClean="0"/>
              <a:t>… </a:t>
            </a:r>
            <a:r>
              <a:rPr lang="de-DE" sz="2800" dirty="0"/>
              <a:t>d</a:t>
            </a:r>
            <a:r>
              <a:rPr lang="de-DE" sz="2800" dirty="0" smtClean="0"/>
              <a:t>as finden wir „echt Kuh-L“ </a:t>
            </a:r>
            <a:endParaRPr lang="de-DE" sz="2800" dirty="0"/>
          </a:p>
        </p:txBody>
      </p:sp>
      <p:pic>
        <p:nvPicPr>
          <p:cNvPr id="4" name="Grafik 3"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4664"/>
            <a:ext cx="1296144" cy="864096"/>
          </a:xfrm>
          <a:prstGeom prst="rect">
            <a:avLst/>
          </a:prstGeom>
          <a:noFill/>
          <a:ln>
            <a:noFill/>
          </a:ln>
        </p:spPr>
      </p:pic>
    </p:spTree>
    <p:extLst>
      <p:ext uri="{BB962C8B-B14F-4D97-AF65-F5344CB8AC3E}">
        <p14:creationId xmlns:p14="http://schemas.microsoft.com/office/powerpoint/2010/main" val="235561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a:r>
              <a:rPr lang="de-DE" sz="2800" dirty="0" smtClean="0"/>
              <a:t>                … Unser Stundenplan ist</a:t>
            </a:r>
            <a:br>
              <a:rPr lang="de-DE" sz="2800" dirty="0" smtClean="0"/>
            </a:br>
            <a:r>
              <a:rPr lang="de-DE" sz="2800" dirty="0" smtClean="0"/>
              <a:t> „Echt Kuh-L“</a:t>
            </a:r>
            <a:endParaRPr lang="de-DE" sz="2800" dirty="0"/>
          </a:p>
        </p:txBody>
      </p:sp>
      <p:pic>
        <p:nvPicPr>
          <p:cNvPr id="8" name="Grafik 7"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1584176" cy="1129061"/>
          </a:xfrm>
          <a:prstGeom prst="rect">
            <a:avLst/>
          </a:prstGeom>
          <a:noFill/>
          <a:ln>
            <a:noFill/>
          </a:ln>
        </p:spPr>
      </p:pic>
      <p:graphicFrame>
        <p:nvGraphicFramePr>
          <p:cNvPr id="9" name="Tabelle 8"/>
          <p:cNvGraphicFramePr>
            <a:graphicFrameLocks noGrp="1"/>
          </p:cNvGraphicFramePr>
          <p:nvPr>
            <p:extLst>
              <p:ext uri="{D42A27DB-BD31-4B8C-83A1-F6EECF244321}">
                <p14:modId xmlns:p14="http://schemas.microsoft.com/office/powerpoint/2010/main" val="894103537"/>
              </p:ext>
            </p:extLst>
          </p:nvPr>
        </p:nvGraphicFramePr>
        <p:xfrm>
          <a:off x="1331640" y="2046524"/>
          <a:ext cx="6624736" cy="4091984"/>
        </p:xfrm>
        <a:graphic>
          <a:graphicData uri="http://schemas.openxmlformats.org/drawingml/2006/table">
            <a:tbl>
              <a:tblPr firstRow="1" firstCol="1" bandRow="1">
                <a:effectLst>
                  <a:outerShdw blurRad="50800" dist="38100" algn="l" rotWithShape="0">
                    <a:prstClr val="black">
                      <a:alpha val="40000"/>
                    </a:prstClr>
                  </a:outerShdw>
                </a:effectLst>
              </a:tblPr>
              <a:tblGrid>
                <a:gridCol w="1532793"/>
                <a:gridCol w="1419535"/>
                <a:gridCol w="1090578"/>
                <a:gridCol w="1213678"/>
                <a:gridCol w="1368152"/>
              </a:tblGrid>
              <a:tr h="355804">
                <a:tc>
                  <a:txBody>
                    <a:bodyPr/>
                    <a:lstStyle/>
                    <a:p>
                      <a:pPr>
                        <a:lnSpc>
                          <a:spcPct val="115000"/>
                        </a:lnSpc>
                        <a:spcAft>
                          <a:spcPts val="0"/>
                        </a:spcAft>
                      </a:pPr>
                      <a:r>
                        <a:rPr lang="de-DE" sz="2200" b="1" dirty="0">
                          <a:effectLst/>
                          <a:latin typeface="Calibri"/>
                          <a:ea typeface="Calibri"/>
                          <a:cs typeface="Times New Roman"/>
                        </a:rPr>
                        <a:t>MA</a:t>
                      </a:r>
                      <a:endParaRPr lang="de-DE" sz="1000" dirty="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de-DE" sz="2200" b="1">
                          <a:effectLst/>
                          <a:latin typeface="Calibri"/>
                          <a:ea typeface="Calibri"/>
                          <a:cs typeface="Times New Roman"/>
                        </a:rPr>
                        <a:t>DE</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Bio</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EK</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HW</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5315">
                <a:tc>
                  <a:txBody>
                    <a:bodyPr/>
                    <a:lstStyle/>
                    <a:p>
                      <a:pPr>
                        <a:lnSpc>
                          <a:spcPct val="115000"/>
                        </a:lnSpc>
                        <a:spcAft>
                          <a:spcPts val="0"/>
                        </a:spcAft>
                      </a:pPr>
                      <a:r>
                        <a:rPr lang="de-DE" sz="1300" dirty="0">
                          <a:effectLst/>
                          <a:latin typeface="Calibri"/>
                          <a:ea typeface="Calibri"/>
                          <a:cs typeface="Times New Roman"/>
                        </a:rPr>
                        <a:t>Sachaufgaben, in denen Kühe und LW </a:t>
                      </a:r>
                      <a:r>
                        <a:rPr lang="de-DE" sz="1300" dirty="0" smtClean="0">
                          <a:effectLst/>
                          <a:latin typeface="Calibri"/>
                          <a:ea typeface="Calibri"/>
                          <a:cs typeface="Times New Roman"/>
                        </a:rPr>
                        <a:t>vorkommen</a:t>
                      </a:r>
                      <a:endParaRPr lang="de-DE" sz="1000" dirty="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Sachtexte zum Thema,</a:t>
                      </a:r>
                      <a:endParaRPr lang="de-DE" sz="1000">
                        <a:effectLst/>
                        <a:latin typeface="Calibri"/>
                        <a:ea typeface="Calibri"/>
                        <a:cs typeface="Times New Roman"/>
                      </a:endParaRPr>
                    </a:p>
                    <a:p>
                      <a:pPr>
                        <a:lnSpc>
                          <a:spcPct val="115000"/>
                        </a:lnSpc>
                        <a:spcAft>
                          <a:spcPts val="0"/>
                        </a:spcAft>
                      </a:pPr>
                      <a:r>
                        <a:rPr lang="de-DE" sz="1300">
                          <a:effectLst/>
                          <a:latin typeface="Calibri"/>
                          <a:ea typeface="Calibri"/>
                          <a:cs typeface="Times New Roman"/>
                        </a:rPr>
                        <a:t>Erstellen einer PPT,</a:t>
                      </a:r>
                      <a:endParaRPr lang="de-DE" sz="1000">
                        <a:effectLst/>
                        <a:latin typeface="Calibri"/>
                        <a:ea typeface="Calibri"/>
                        <a:cs typeface="Times New Roman"/>
                      </a:endParaRPr>
                    </a:p>
                    <a:p>
                      <a:pPr>
                        <a:lnSpc>
                          <a:spcPct val="115000"/>
                        </a:lnSpc>
                        <a:spcAft>
                          <a:spcPts val="0"/>
                        </a:spcAft>
                      </a:pPr>
                      <a:r>
                        <a:rPr lang="de-DE" sz="1300">
                          <a:effectLst/>
                          <a:latin typeface="Calibri"/>
                          <a:ea typeface="Calibri"/>
                          <a:cs typeface="Times New Roman"/>
                        </a:rPr>
                        <a:t>Steckbriefe</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Ökologie,</a:t>
                      </a:r>
                      <a:endParaRPr lang="de-DE" sz="1000">
                        <a:effectLst/>
                        <a:latin typeface="Calibri"/>
                        <a:ea typeface="Calibri"/>
                        <a:cs typeface="Times New Roman"/>
                      </a:endParaRPr>
                    </a:p>
                    <a:p>
                      <a:pPr>
                        <a:lnSpc>
                          <a:spcPct val="115000"/>
                        </a:lnSpc>
                        <a:spcAft>
                          <a:spcPts val="0"/>
                        </a:spcAft>
                      </a:pPr>
                      <a:r>
                        <a:rPr lang="de-DE" sz="1300">
                          <a:effectLst/>
                          <a:latin typeface="Calibri"/>
                          <a:ea typeface="Calibri"/>
                          <a:cs typeface="Times New Roman"/>
                        </a:rPr>
                        <a:t>Heimische Tiere und</a:t>
                      </a:r>
                      <a:endParaRPr lang="de-DE" sz="1000">
                        <a:effectLst/>
                        <a:latin typeface="Calibri"/>
                        <a:ea typeface="Calibri"/>
                        <a:cs typeface="Times New Roman"/>
                      </a:endParaRPr>
                    </a:p>
                    <a:p>
                      <a:pPr>
                        <a:lnSpc>
                          <a:spcPct val="115000"/>
                        </a:lnSpc>
                        <a:spcAft>
                          <a:spcPts val="0"/>
                        </a:spcAft>
                      </a:pPr>
                      <a:r>
                        <a:rPr lang="de-DE" sz="1300">
                          <a:effectLst/>
                          <a:latin typeface="Calibri"/>
                          <a:ea typeface="Calibri"/>
                          <a:cs typeface="Times New Roman"/>
                        </a:rPr>
                        <a:t>Pflanzen</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Landwirtschaft, Globalisierung,</a:t>
                      </a:r>
                      <a:endParaRPr lang="de-DE" sz="1000">
                        <a:effectLst/>
                        <a:latin typeface="Calibri"/>
                        <a:ea typeface="Calibri"/>
                        <a:cs typeface="Times New Roman"/>
                      </a:endParaRPr>
                    </a:p>
                    <a:p>
                      <a:pPr>
                        <a:lnSpc>
                          <a:spcPct val="115000"/>
                        </a:lnSpc>
                        <a:spcAft>
                          <a:spcPts val="0"/>
                        </a:spcAft>
                      </a:pPr>
                      <a:r>
                        <a:rPr lang="de-DE" sz="1300">
                          <a:effectLst/>
                          <a:latin typeface="Calibri"/>
                          <a:ea typeface="Calibri"/>
                          <a:cs typeface="Times New Roman"/>
                        </a:rPr>
                        <a:t>Niedersachsen</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Regionale Produkte, Rezepte</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804">
                <a:tc>
                  <a:txBody>
                    <a:bodyPr/>
                    <a:lstStyle/>
                    <a:p>
                      <a:pPr>
                        <a:lnSpc>
                          <a:spcPct val="115000"/>
                        </a:lnSpc>
                        <a:spcAft>
                          <a:spcPts val="0"/>
                        </a:spcAft>
                      </a:pPr>
                      <a:r>
                        <a:rPr lang="de-DE" sz="2200" b="1">
                          <a:effectLst/>
                          <a:latin typeface="Calibri"/>
                          <a:ea typeface="Calibri"/>
                          <a:cs typeface="Times New Roman"/>
                        </a:rPr>
                        <a:t>FPraxis</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Holz</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Garten</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Pferd</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200" b="1">
                          <a:effectLst/>
                          <a:latin typeface="Calibri"/>
                          <a:ea typeface="Calibri"/>
                          <a:cs typeface="Times New Roman"/>
                        </a:rPr>
                        <a:t>Musik</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525">
                <a:tc>
                  <a:txBody>
                    <a:bodyPr/>
                    <a:lstStyle/>
                    <a:p>
                      <a:pPr>
                        <a:lnSpc>
                          <a:spcPct val="115000"/>
                        </a:lnSpc>
                        <a:spcAft>
                          <a:spcPts val="0"/>
                        </a:spcAft>
                      </a:pPr>
                      <a:r>
                        <a:rPr lang="de-DE" sz="1300">
                          <a:effectLst/>
                          <a:latin typeface="Calibri"/>
                          <a:ea typeface="Calibri"/>
                          <a:cs typeface="Times New Roman"/>
                        </a:rPr>
                        <a:t>Wir bieten 4 Praxisfächer im Klassenkonzept an, die von Fachkräften auf ihrem Gebiet unterrichtet werden:</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Bau eines mobilen Hühnerstalls</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dirty="0" smtClean="0">
                          <a:effectLst/>
                          <a:latin typeface="Calibri"/>
                          <a:ea typeface="Calibri"/>
                          <a:cs typeface="Times New Roman"/>
                        </a:rPr>
                        <a:t>Ökologische </a:t>
                      </a:r>
                      <a:r>
                        <a:rPr lang="de-DE" sz="1300" dirty="0">
                          <a:effectLst/>
                          <a:latin typeface="Calibri"/>
                          <a:ea typeface="Calibri"/>
                          <a:cs typeface="Times New Roman"/>
                        </a:rPr>
                        <a:t>Bepflanzung</a:t>
                      </a:r>
                      <a:endParaRPr lang="de-DE" sz="1000" dirty="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a:effectLst/>
                          <a:latin typeface="Calibri"/>
                          <a:ea typeface="Calibri"/>
                          <a:cs typeface="Times New Roman"/>
                        </a:rPr>
                        <a:t>Umgang und Pflege mit dem „Landeswappentier“</a:t>
                      </a:r>
                      <a:endParaRPr lang="de-DE" sz="100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300" dirty="0">
                          <a:effectLst/>
                          <a:latin typeface="Calibri"/>
                          <a:ea typeface="Calibri"/>
                          <a:cs typeface="Times New Roman"/>
                        </a:rPr>
                        <a:t>Vertonung von dem </a:t>
                      </a:r>
                      <a:r>
                        <a:rPr lang="de-DE" sz="1300" dirty="0" smtClean="0">
                          <a:effectLst/>
                          <a:latin typeface="Calibri"/>
                          <a:ea typeface="Calibri"/>
                          <a:cs typeface="Times New Roman"/>
                        </a:rPr>
                        <a:t>Kinderbuch Frederick</a:t>
                      </a:r>
                      <a:r>
                        <a:rPr lang="de-DE" sz="1300" dirty="0">
                          <a:effectLst/>
                          <a:latin typeface="Calibri"/>
                          <a:ea typeface="Calibri"/>
                          <a:cs typeface="Times New Roman"/>
                        </a:rPr>
                        <a:t>, die Maus</a:t>
                      </a:r>
                      <a:endParaRPr lang="de-DE" sz="1000" dirty="0">
                        <a:effectLst/>
                        <a:latin typeface="Calibri"/>
                        <a:ea typeface="Calibri"/>
                        <a:cs typeface="Times New Roman"/>
                      </a:endParaRPr>
                    </a:p>
                  </a:txBody>
                  <a:tcPr marL="63398" marR="63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99225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normAutofit/>
          </a:bodyPr>
          <a:lstStyle/>
          <a:p>
            <a:pPr algn="ctr"/>
            <a:r>
              <a:rPr lang="de-DE" u="sng" dirty="0" smtClean="0"/>
              <a:t>Mathe</a:t>
            </a:r>
            <a:r>
              <a:rPr lang="de-DE" dirty="0" smtClean="0"/>
              <a:t>	</a:t>
            </a:r>
            <a:endParaRPr lang="de-DE" dirty="0"/>
          </a:p>
        </p:txBody>
      </p:sp>
      <p:sp>
        <p:nvSpPr>
          <p:cNvPr id="6" name="Inhaltsplatzhalter 5"/>
          <p:cNvSpPr>
            <a:spLocks noGrp="1"/>
          </p:cNvSpPr>
          <p:nvPr>
            <p:ph sz="half" idx="2"/>
          </p:nvPr>
        </p:nvSpPr>
        <p:spPr/>
        <p:txBody>
          <a:bodyPr>
            <a:normAutofit fontScale="92500" lnSpcReduction="20000"/>
          </a:bodyPr>
          <a:lstStyle/>
          <a:p>
            <a:r>
              <a:rPr lang="de-DE" dirty="0" smtClean="0"/>
              <a:t>Umfang, Flächen und Volumenberechnungen, wurden bei Sachaufgaben z.B. auf  Landwirtschaft oder den Schulgarten bezogen.</a:t>
            </a:r>
          </a:p>
          <a:p>
            <a:endParaRPr lang="de-DE" dirty="0"/>
          </a:p>
          <a:p>
            <a:r>
              <a:rPr lang="de-DE" dirty="0" smtClean="0"/>
              <a:t>Beispielaufgabe: </a:t>
            </a:r>
          </a:p>
          <a:p>
            <a:pPr marL="45720" indent="0">
              <a:buNone/>
            </a:pPr>
            <a:r>
              <a:rPr lang="de-DE" i="1" dirty="0" smtClean="0"/>
              <a:t>„Im Jahr gibt eine Kuh    durchschnittlich 8000 l Milch, wie viel Milch gibt sie etwa an einem Tag?“</a:t>
            </a:r>
          </a:p>
        </p:txBody>
      </p:sp>
      <p:sp>
        <p:nvSpPr>
          <p:cNvPr id="7" name="Textplatzhalter 6"/>
          <p:cNvSpPr>
            <a:spLocks noGrp="1"/>
          </p:cNvSpPr>
          <p:nvPr>
            <p:ph type="body" sz="quarter" idx="3"/>
          </p:nvPr>
        </p:nvSpPr>
        <p:spPr/>
        <p:txBody>
          <a:bodyPr/>
          <a:lstStyle/>
          <a:p>
            <a:pPr algn="ctr"/>
            <a:r>
              <a:rPr lang="de-DE" u="sng" dirty="0" smtClean="0"/>
              <a:t>Deutsch</a:t>
            </a:r>
            <a:endParaRPr lang="de-DE" u="sng" dirty="0"/>
          </a:p>
        </p:txBody>
      </p:sp>
      <p:sp>
        <p:nvSpPr>
          <p:cNvPr id="8" name="Inhaltsplatzhalter 7"/>
          <p:cNvSpPr>
            <a:spLocks noGrp="1"/>
          </p:cNvSpPr>
          <p:nvPr>
            <p:ph sz="quarter" idx="4"/>
          </p:nvPr>
        </p:nvSpPr>
        <p:spPr/>
        <p:txBody>
          <a:bodyPr>
            <a:normAutofit fontScale="85000" lnSpcReduction="10000"/>
          </a:bodyPr>
          <a:lstStyle/>
          <a:p>
            <a:r>
              <a:rPr lang="de-DE" dirty="0" smtClean="0"/>
              <a:t>Im Unterricht wurde ein Interviewleitfaden für die Besuche auf den verschiedenen Bauernhöfen entwickelt. Ebenso haben wir Sachtexte bearbeitet, die Landwirtschaft – heute und früher – miteinander verglichen haben. </a:t>
            </a:r>
            <a:r>
              <a:rPr lang="de-DE" dirty="0"/>
              <a:t>E</a:t>
            </a:r>
            <a:r>
              <a:rPr lang="de-DE" dirty="0" smtClean="0"/>
              <a:t>s wurden Pro- und Kontra- Argumente zum Thema Umstellen auf „Bio“ gesammelt.</a:t>
            </a:r>
            <a:endParaRPr lang="de-DE" dirty="0"/>
          </a:p>
        </p:txBody>
      </p:sp>
      <p:sp>
        <p:nvSpPr>
          <p:cNvPr id="4" name="Titel 3"/>
          <p:cNvSpPr>
            <a:spLocks noGrp="1"/>
          </p:cNvSpPr>
          <p:nvPr>
            <p:ph type="title"/>
          </p:nvPr>
        </p:nvSpPr>
        <p:spPr/>
        <p:txBody>
          <a:bodyPr>
            <a:normAutofit/>
          </a:bodyPr>
          <a:lstStyle/>
          <a:p>
            <a:pPr algn="r"/>
            <a:r>
              <a:rPr lang="de-DE" sz="2800" dirty="0" smtClean="0"/>
              <a:t>,,Echt KUH-L“ finden wir auch…</a:t>
            </a:r>
            <a:endParaRPr lang="de-DE" sz="2800" dirty="0"/>
          </a:p>
        </p:txBody>
      </p:sp>
      <p:pic>
        <p:nvPicPr>
          <p:cNvPr id="9" name="Grafik 8"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Tree>
    <p:extLst>
      <p:ext uri="{BB962C8B-B14F-4D97-AF65-F5344CB8AC3E}">
        <p14:creationId xmlns:p14="http://schemas.microsoft.com/office/powerpoint/2010/main" val="4176879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pPr algn="ctr"/>
            <a:r>
              <a:rPr lang="de-DE" u="sng" dirty="0" smtClean="0"/>
              <a:t>Biologie</a:t>
            </a:r>
            <a:endParaRPr lang="de-DE" u="sng" dirty="0"/>
          </a:p>
        </p:txBody>
      </p:sp>
      <p:sp>
        <p:nvSpPr>
          <p:cNvPr id="4" name="Inhaltsplatzhalter 3"/>
          <p:cNvSpPr>
            <a:spLocks noGrp="1"/>
          </p:cNvSpPr>
          <p:nvPr>
            <p:ph sz="half" idx="2"/>
          </p:nvPr>
        </p:nvSpPr>
        <p:spPr/>
        <p:txBody>
          <a:bodyPr>
            <a:normAutofit lnSpcReduction="10000"/>
          </a:bodyPr>
          <a:lstStyle/>
          <a:p>
            <a:r>
              <a:rPr lang="de-DE" dirty="0" smtClean="0"/>
              <a:t>Darstellung des Ökosystems „Hof Leben“.</a:t>
            </a:r>
          </a:p>
          <a:p>
            <a:r>
              <a:rPr lang="de-DE" dirty="0" smtClean="0"/>
              <a:t>Abbildung des Biotops sowie der Biozönose.</a:t>
            </a:r>
          </a:p>
          <a:p>
            <a:r>
              <a:rPr lang="de-DE" dirty="0" smtClean="0"/>
              <a:t>Fotosynthese und Bedeutung der Pflanzen und Tiere für „unser“ Ökosystem auf dem Hof.</a:t>
            </a:r>
            <a:endParaRPr lang="de-DE" dirty="0"/>
          </a:p>
        </p:txBody>
      </p:sp>
      <p:sp>
        <p:nvSpPr>
          <p:cNvPr id="5" name="Textplatzhalter 4"/>
          <p:cNvSpPr>
            <a:spLocks noGrp="1"/>
          </p:cNvSpPr>
          <p:nvPr>
            <p:ph type="body" sz="quarter" idx="3"/>
          </p:nvPr>
        </p:nvSpPr>
        <p:spPr/>
        <p:txBody>
          <a:bodyPr/>
          <a:lstStyle/>
          <a:p>
            <a:pPr algn="ctr"/>
            <a:r>
              <a:rPr lang="de-DE" u="sng" dirty="0" smtClean="0"/>
              <a:t>Erdkunde</a:t>
            </a:r>
            <a:endParaRPr lang="de-DE" u="sng" dirty="0"/>
          </a:p>
        </p:txBody>
      </p:sp>
      <p:sp>
        <p:nvSpPr>
          <p:cNvPr id="6" name="Inhaltsplatzhalter 5"/>
          <p:cNvSpPr>
            <a:spLocks noGrp="1"/>
          </p:cNvSpPr>
          <p:nvPr>
            <p:ph sz="quarter" idx="4"/>
          </p:nvPr>
        </p:nvSpPr>
        <p:spPr/>
        <p:txBody>
          <a:bodyPr>
            <a:normAutofit lnSpcReduction="10000"/>
          </a:bodyPr>
          <a:lstStyle/>
          <a:p>
            <a:r>
              <a:rPr lang="de-DE" dirty="0" smtClean="0"/>
              <a:t>Bundesland Niedersachsen erkunden (mit dem Schwerpunkt Landwirtschaft).</a:t>
            </a:r>
          </a:p>
          <a:p>
            <a:r>
              <a:rPr lang="de-DE" dirty="0" smtClean="0"/>
              <a:t>In den höheren Jahrgängen haben wir Globalisierung und Regionalität gegenüber gestellt.</a:t>
            </a:r>
            <a:endParaRPr lang="de-DE" dirty="0"/>
          </a:p>
        </p:txBody>
      </p:sp>
      <p:sp>
        <p:nvSpPr>
          <p:cNvPr id="2" name="Titel 1"/>
          <p:cNvSpPr>
            <a:spLocks noGrp="1"/>
          </p:cNvSpPr>
          <p:nvPr>
            <p:ph type="title"/>
          </p:nvPr>
        </p:nvSpPr>
        <p:spPr/>
        <p:txBody>
          <a:bodyPr>
            <a:normAutofit/>
          </a:bodyPr>
          <a:lstStyle/>
          <a:p>
            <a:pPr algn="r"/>
            <a:r>
              <a:rPr lang="de-DE" sz="2800" dirty="0" smtClean="0"/>
              <a:t>,,Echt KUH-L“ finden wir auch…</a:t>
            </a:r>
            <a:endParaRPr lang="de-DE" sz="2800" dirty="0"/>
          </a:p>
        </p:txBody>
      </p:sp>
      <p:pic>
        <p:nvPicPr>
          <p:cNvPr id="7" name="Grafik 6"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spTree>
    <p:extLst>
      <p:ext uri="{BB962C8B-B14F-4D97-AF65-F5344CB8AC3E}">
        <p14:creationId xmlns:p14="http://schemas.microsoft.com/office/powerpoint/2010/main" val="3384733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830781" y="2450361"/>
            <a:ext cx="3200000" cy="1901138"/>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platzhalter 2"/>
          <p:cNvSpPr>
            <a:spLocks noGrp="1"/>
          </p:cNvSpPr>
          <p:nvPr>
            <p:ph type="body" idx="1"/>
          </p:nvPr>
        </p:nvSpPr>
        <p:spPr/>
        <p:txBody>
          <a:bodyPr/>
          <a:lstStyle/>
          <a:p>
            <a:pPr algn="ctr"/>
            <a:r>
              <a:rPr lang="de-DE" u="sng" dirty="0" smtClean="0"/>
              <a:t>Garten</a:t>
            </a:r>
            <a:endParaRPr lang="de-DE" u="sng" dirty="0"/>
          </a:p>
        </p:txBody>
      </p:sp>
      <p:sp>
        <p:nvSpPr>
          <p:cNvPr id="4" name="Inhaltsplatzhalter 3"/>
          <p:cNvSpPr>
            <a:spLocks noGrp="1"/>
          </p:cNvSpPr>
          <p:nvPr>
            <p:ph sz="half" idx="2"/>
          </p:nvPr>
        </p:nvSpPr>
        <p:spPr/>
        <p:txBody>
          <a:bodyPr>
            <a:normAutofit lnSpcReduction="10000"/>
          </a:bodyPr>
          <a:lstStyle/>
          <a:p>
            <a:r>
              <a:rPr lang="de-DE" dirty="0" smtClean="0"/>
              <a:t>Erstellen eines „ökologischen und bienenfreundlichen“- Bepflanzungsplans.</a:t>
            </a:r>
          </a:p>
          <a:p>
            <a:r>
              <a:rPr lang="de-DE" dirty="0" smtClean="0"/>
              <a:t>Vorarbeiten im Garten, z.B. Hochbeete von Laub befreien, Erde lockern usw.</a:t>
            </a:r>
          </a:p>
          <a:p>
            <a:r>
              <a:rPr lang="de-DE" dirty="0" smtClean="0"/>
              <a:t>Versorgung unserer Hühner.</a:t>
            </a:r>
            <a:endParaRPr lang="de-DE" dirty="0"/>
          </a:p>
        </p:txBody>
      </p:sp>
      <p:sp>
        <p:nvSpPr>
          <p:cNvPr id="2" name="Titel 1"/>
          <p:cNvSpPr>
            <a:spLocks noGrp="1"/>
          </p:cNvSpPr>
          <p:nvPr>
            <p:ph type="title"/>
          </p:nvPr>
        </p:nvSpPr>
        <p:spPr/>
        <p:txBody>
          <a:bodyPr>
            <a:normAutofit fontScale="90000"/>
          </a:bodyPr>
          <a:lstStyle/>
          <a:p>
            <a:pPr algn="r"/>
            <a:r>
              <a:rPr lang="de-DE" dirty="0" smtClean="0"/>
              <a:t>,,Echt KUH-L“ finden wir auch </a:t>
            </a:r>
            <a:br>
              <a:rPr lang="de-DE" dirty="0" smtClean="0"/>
            </a:br>
            <a:r>
              <a:rPr lang="de-DE" dirty="0" smtClean="0"/>
              <a:t>unsere Fachpraxisfächer …</a:t>
            </a:r>
            <a:endParaRPr lang="de-DE" dirty="0"/>
          </a:p>
        </p:txBody>
      </p:sp>
      <p:pic>
        <p:nvPicPr>
          <p:cNvPr id="7" name="Grafik 6" descr="C:\Program Files (x86)\Microsoft Office\MEDIA\CAGCAT10\j0149627.wm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80817"/>
            <a:ext cx="1908212" cy="2944327"/>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365104"/>
            <a:ext cx="3816424" cy="2146739"/>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8"/>
          <p:cNvCxnSpPr/>
          <p:nvPr/>
        </p:nvCxnSpPr>
        <p:spPr>
          <a:xfrm>
            <a:off x="4558145" y="4331371"/>
            <a:ext cx="3834000"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6487081" y="1780817"/>
            <a:ext cx="0" cy="253800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868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imon\Desktop\IMG-20170330-WA002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682" y="4221088"/>
            <a:ext cx="4139952" cy="23247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3"/>
          </p:nvPr>
        </p:nvSpPr>
        <p:spPr/>
        <p:txBody>
          <a:bodyPr/>
          <a:lstStyle/>
          <a:p>
            <a:pPr algn="ctr"/>
            <a:r>
              <a:rPr lang="de-DE" u="sng" dirty="0" smtClean="0"/>
              <a:t>Holz</a:t>
            </a:r>
            <a:endParaRPr lang="de-DE" u="sng" dirty="0"/>
          </a:p>
        </p:txBody>
      </p:sp>
      <p:sp>
        <p:nvSpPr>
          <p:cNvPr id="6" name="Inhaltsplatzhalter 5"/>
          <p:cNvSpPr>
            <a:spLocks noGrp="1"/>
          </p:cNvSpPr>
          <p:nvPr>
            <p:ph sz="quarter" idx="4"/>
          </p:nvPr>
        </p:nvSpPr>
        <p:spPr>
          <a:xfrm>
            <a:off x="4551467" y="2492896"/>
            <a:ext cx="4041775" cy="3057202"/>
          </a:xfrm>
        </p:spPr>
        <p:txBody>
          <a:bodyPr/>
          <a:lstStyle/>
          <a:p>
            <a:r>
              <a:rPr lang="de-DE" dirty="0" smtClean="0"/>
              <a:t>Bau eines mobilen Hühnerstalls.</a:t>
            </a:r>
          </a:p>
          <a:p>
            <a:r>
              <a:rPr lang="de-DE" dirty="0" smtClean="0"/>
              <a:t>Bau von Gartenbänken.</a:t>
            </a:r>
          </a:p>
          <a:p>
            <a:endParaRPr lang="de-DE" dirty="0"/>
          </a:p>
        </p:txBody>
      </p:sp>
      <p:sp>
        <p:nvSpPr>
          <p:cNvPr id="2" name="Titel 1"/>
          <p:cNvSpPr>
            <a:spLocks noGrp="1"/>
          </p:cNvSpPr>
          <p:nvPr>
            <p:ph type="title"/>
          </p:nvPr>
        </p:nvSpPr>
        <p:spPr/>
        <p:txBody>
          <a:bodyPr>
            <a:normAutofit fontScale="90000"/>
          </a:bodyPr>
          <a:lstStyle/>
          <a:p>
            <a:pPr algn="r"/>
            <a:r>
              <a:rPr lang="de-DE" dirty="0" smtClean="0"/>
              <a:t>,,Echt KUH-L“ finden wir auch </a:t>
            </a:r>
            <a:br>
              <a:rPr lang="de-DE" dirty="0" smtClean="0"/>
            </a:br>
            <a:r>
              <a:rPr lang="de-DE" dirty="0" smtClean="0"/>
              <a:t>unsere Fachpraxisfächer …</a:t>
            </a:r>
            <a:endParaRPr lang="de-DE" dirty="0"/>
          </a:p>
        </p:txBody>
      </p:sp>
      <p:pic>
        <p:nvPicPr>
          <p:cNvPr id="7" name="Grafik 6" descr="C:\Program Files (x86)\Microsoft Office\MEDIA\CAGCAT10\j0149627.wm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60848"/>
            <a:ext cx="3956140" cy="241133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307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pPr algn="ctr"/>
            <a:r>
              <a:rPr lang="de-DE" u="sng" dirty="0" smtClean="0"/>
              <a:t>Musik</a:t>
            </a:r>
            <a:endParaRPr lang="de-DE" u="sng" dirty="0"/>
          </a:p>
        </p:txBody>
      </p:sp>
      <p:sp>
        <p:nvSpPr>
          <p:cNvPr id="4" name="Inhaltsplatzhalter 3"/>
          <p:cNvSpPr>
            <a:spLocks noGrp="1"/>
          </p:cNvSpPr>
          <p:nvPr>
            <p:ph sz="half" idx="2"/>
          </p:nvPr>
        </p:nvSpPr>
        <p:spPr/>
        <p:txBody>
          <a:bodyPr/>
          <a:lstStyle/>
          <a:p>
            <a:r>
              <a:rPr lang="de-DE" dirty="0" smtClean="0"/>
              <a:t>Vertonung des Kinderbuchklassikers „Frederick“ die Maus.</a:t>
            </a:r>
            <a:endParaRPr lang="de-DE" dirty="0"/>
          </a:p>
        </p:txBody>
      </p:sp>
      <p:sp>
        <p:nvSpPr>
          <p:cNvPr id="2" name="Titel 1"/>
          <p:cNvSpPr>
            <a:spLocks noGrp="1"/>
          </p:cNvSpPr>
          <p:nvPr>
            <p:ph type="title"/>
          </p:nvPr>
        </p:nvSpPr>
        <p:spPr/>
        <p:txBody>
          <a:bodyPr>
            <a:normAutofit fontScale="90000"/>
          </a:bodyPr>
          <a:lstStyle/>
          <a:p>
            <a:pPr algn="r"/>
            <a:r>
              <a:rPr lang="de-DE" dirty="0" smtClean="0"/>
              <a:t>,,Echt KUH-L“ finden wir auch </a:t>
            </a:r>
            <a:br>
              <a:rPr lang="de-DE" dirty="0" smtClean="0"/>
            </a:br>
            <a:r>
              <a:rPr lang="de-DE" dirty="0" smtClean="0"/>
              <a:t>unsere Fachpraxisfächer …</a:t>
            </a:r>
            <a:endParaRPr lang="de-DE" dirty="0"/>
          </a:p>
        </p:txBody>
      </p:sp>
      <p:pic>
        <p:nvPicPr>
          <p:cNvPr id="7" name="Grafik 6" descr="C:\Program Files (x86)\Microsoft Office\MEDIA\CAGCAT10\j0149627.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1584176" cy="1129061"/>
          </a:xfrm>
          <a:prstGeom prst="rect">
            <a:avLst/>
          </a:prstGeom>
          <a:noFill/>
          <a:ln>
            <a:noFill/>
          </a:ln>
        </p:spPr>
      </p:pic>
      <p:pic>
        <p:nvPicPr>
          <p:cNvPr id="6" name="Grafik 5" descr="C:\Users\Fo\Desktop\163_2112\IMG_196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78669" y="2371492"/>
            <a:ext cx="3610997" cy="2557661"/>
          </a:xfrm>
          <a:prstGeom prst="rect">
            <a:avLst/>
          </a:prstGeom>
          <a:noFill/>
          <a:ln>
            <a:noFill/>
          </a:ln>
          <a:effectLst>
            <a:softEdge rad="127000"/>
          </a:effectLst>
        </p:spPr>
      </p:pic>
      <p:sp>
        <p:nvSpPr>
          <p:cNvPr id="5" name="AutoShape 2" descr="Bildergebnis für frederick die ma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Bild 4" descr="Ein reizendes Literaturprojekt für den fächerübergreifenden Unterricht"/>
          <p:cNvPicPr/>
          <p:nvPr/>
        </p:nvPicPr>
        <p:blipFill>
          <a:blip r:embed="rId4">
            <a:extLst>
              <a:ext uri="{28A0092B-C50C-407E-A947-70E740481C1C}">
                <a14:useLocalDpi xmlns:a14="http://schemas.microsoft.com/office/drawing/2010/main" val="0"/>
              </a:ext>
            </a:extLst>
          </a:blip>
          <a:srcRect/>
          <a:stretch>
            <a:fillRect/>
          </a:stretch>
        </p:blipFill>
        <p:spPr bwMode="auto">
          <a:xfrm rot="1395297">
            <a:off x="6085720" y="3091059"/>
            <a:ext cx="2190764" cy="3011979"/>
          </a:xfrm>
          <a:prstGeom prst="rect">
            <a:avLst/>
          </a:prstGeom>
          <a:noFill/>
          <a:ln>
            <a:noFill/>
          </a:ln>
        </p:spPr>
      </p:pic>
    </p:spTree>
    <p:extLst>
      <p:ext uri="{BB962C8B-B14F-4D97-AF65-F5344CB8AC3E}">
        <p14:creationId xmlns:p14="http://schemas.microsoft.com/office/powerpoint/2010/main" val="28694592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ster">
  <a:themeElements>
    <a:clrScheme name="Raster">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Raster">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aster">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0</TotalTime>
  <Words>809</Words>
  <Application>Microsoft Office PowerPoint</Application>
  <PresentationFormat>Bildschirmpräsentation (4:3)</PresentationFormat>
  <Paragraphs>99</Paragraphs>
  <Slides>19</Slides>
  <Notes>0</Notes>
  <HiddenSlides>0</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Raster</vt:lpstr>
      <vt:lpstr>… In unserer Klasse   geht es  „echt KUH-L“ zu</vt:lpstr>
      <vt:lpstr>… Unsere Region ist „echt KUH-L“</vt:lpstr>
      <vt:lpstr>… das finden wir „echt Kuh-L“ </vt:lpstr>
      <vt:lpstr>                … Unser Stundenplan ist  „Echt Kuh-L“</vt:lpstr>
      <vt:lpstr>,,Echt KUH-L“ finden wir auch…</vt:lpstr>
      <vt:lpstr>,,Echt KUH-L“ finden wir auch…</vt:lpstr>
      <vt:lpstr>,,Echt KUH-L“ finden wir auch  unsere Fachpraxisfächer …</vt:lpstr>
      <vt:lpstr>,,Echt KUH-L“ finden wir auch  unsere Fachpraxisfächer …</vt:lpstr>
      <vt:lpstr>,,Echt KUH-L“ finden wir auch  unsere Fachpraxisfächer …</vt:lpstr>
      <vt:lpstr>,,Echt KUH-L“ finden wir auch  unsere Fachpraxisfächer …</vt:lpstr>
      <vt:lpstr>… Selbstversorgung ist  ,,Echt KUH-L“</vt:lpstr>
      <vt:lpstr>… Unsere Schulbrote sind  ,,Echt KUH-L“</vt:lpstr>
      <vt:lpstr>,, Echt KUH-L“   ist auch Hauswirtschaft …</vt:lpstr>
      <vt:lpstr>… Unsere Ausflüge sind auch  ,,Echt KUH-L“</vt:lpstr>
      <vt:lpstr>… Unsere Ausflüge sind auch  ,,Echt KUH-L“</vt:lpstr>
      <vt:lpstr>… Unsere Ausflüge sind auch  ,,Echt KUH-L“</vt:lpstr>
      <vt:lpstr>… Unsere Bienen sind auch  ,,Echt KUH-L“</vt:lpstr>
      <vt:lpstr>… Unser Hühnerfest wird  diesmal ,,Echt KUH-L“</vt:lpstr>
      <vt:lpstr>die werkstattklasse hat              einen „Echt KUH-L“ en Preis verdient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unserer Klasse geht es echt KUH-L zu</dc:title>
  <dc:creator>Simon, Ellen</dc:creator>
  <cp:lastModifiedBy>Wagner, Iris</cp:lastModifiedBy>
  <cp:revision>60</cp:revision>
  <cp:lastPrinted>2017-03-31T11:22:52Z</cp:lastPrinted>
  <dcterms:created xsi:type="dcterms:W3CDTF">2017-03-28T10:07:43Z</dcterms:created>
  <dcterms:modified xsi:type="dcterms:W3CDTF">2018-01-30T13:11:00Z</dcterms:modified>
</cp:coreProperties>
</file>